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4"/>
  </p:sldMasterIdLst>
  <p:notesMasterIdLst>
    <p:notesMasterId r:id="rId25"/>
  </p:notesMasterIdLst>
  <p:handoutMasterIdLst>
    <p:handoutMasterId r:id="rId26"/>
  </p:handoutMasterIdLst>
  <p:sldIdLst>
    <p:sldId id="286" r:id="rId5"/>
    <p:sldId id="404" r:id="rId6"/>
    <p:sldId id="411" r:id="rId7"/>
    <p:sldId id="412" r:id="rId8"/>
    <p:sldId id="435" r:id="rId9"/>
    <p:sldId id="313" r:id="rId10"/>
    <p:sldId id="426" r:id="rId11"/>
    <p:sldId id="437" r:id="rId12"/>
    <p:sldId id="400" r:id="rId13"/>
    <p:sldId id="447" r:id="rId14"/>
    <p:sldId id="446" r:id="rId15"/>
    <p:sldId id="451" r:id="rId16"/>
    <p:sldId id="448" r:id="rId17"/>
    <p:sldId id="453" r:id="rId18"/>
    <p:sldId id="444" r:id="rId19"/>
    <p:sldId id="450" r:id="rId20"/>
    <p:sldId id="441" r:id="rId21"/>
    <p:sldId id="442" r:id="rId22"/>
    <p:sldId id="443" r:id="rId23"/>
    <p:sldId id="433" r:id="rId24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286"/>
            <p14:sldId id="404"/>
            <p14:sldId id="411"/>
            <p14:sldId id="412"/>
            <p14:sldId id="435"/>
            <p14:sldId id="313"/>
            <p14:sldId id="426"/>
            <p14:sldId id="437"/>
            <p14:sldId id="400"/>
            <p14:sldId id="447"/>
            <p14:sldId id="446"/>
            <p14:sldId id="451"/>
            <p14:sldId id="448"/>
            <p14:sldId id="453"/>
            <p14:sldId id="444"/>
            <p14:sldId id="450"/>
            <p14:sldId id="441"/>
            <p14:sldId id="442"/>
            <p14:sldId id="443"/>
            <p14:sldId id="4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7AD"/>
    <a:srgbClr val="F8FAFF"/>
    <a:srgbClr val="000000"/>
    <a:srgbClr val="1778C7"/>
    <a:srgbClr val="092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208" autoAdjust="0"/>
  </p:normalViewPr>
  <p:slideViewPr>
    <p:cSldViewPr snapToGrid="0" snapToObjects="1">
      <p:cViewPr>
        <p:scale>
          <a:sx n="176" d="100"/>
          <a:sy n="176" d="100"/>
        </p:scale>
        <p:origin x="-6163" y="-39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Clr>
                <a:srgbClr val="1778C7"/>
              </a:buClr>
              <a:buFont typeface="System Font Regular"/>
              <a:buChar char="■"/>
              <a:defRPr/>
            </a:lvl1pPr>
            <a:lvl2pPr marL="285750" indent="-285750">
              <a:buClr>
                <a:srgbClr val="1778C7"/>
              </a:buClr>
              <a:buFont typeface="System Font Regular"/>
              <a:buChar char="■"/>
              <a:defRPr/>
            </a:lvl2pPr>
            <a:lvl3pPr marL="171450" indent="-171450">
              <a:buClr>
                <a:srgbClr val="1778C7"/>
              </a:buClr>
              <a:buFont typeface="System Font Regular"/>
              <a:buChar char="■"/>
              <a:defRPr/>
            </a:lvl3pPr>
            <a:lvl4pPr marL="171450" indent="-171450">
              <a:buClr>
                <a:srgbClr val="1778C7"/>
              </a:buClr>
              <a:buFont typeface="System Font Regular"/>
              <a:buChar char="■"/>
              <a:defRPr/>
            </a:lvl4pPr>
            <a:lvl5pPr marL="171450" indent="-171450">
              <a:buClr>
                <a:srgbClr val="1778C7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Clr>
                <a:schemeClr val="accent6"/>
              </a:buClr>
              <a:buFont typeface="System Font Regular"/>
              <a:buChar char="■"/>
              <a:defRPr/>
            </a:lvl1pPr>
            <a:lvl2pPr marL="285750" indent="-285750">
              <a:buClr>
                <a:schemeClr val="accent6"/>
              </a:buClr>
              <a:buFont typeface="System Font Regular"/>
              <a:buChar char="■"/>
              <a:defRPr/>
            </a:lvl2pPr>
            <a:lvl3pPr marL="171450" indent="-171450">
              <a:buClr>
                <a:schemeClr val="accent6"/>
              </a:buClr>
              <a:buFont typeface="System Font Regular"/>
              <a:buChar char="■"/>
              <a:defRPr/>
            </a:lvl3pPr>
            <a:lvl4pPr marL="171450" indent="-171450">
              <a:buClr>
                <a:schemeClr val="accent6"/>
              </a:buClr>
              <a:buFont typeface="System Font Regular"/>
              <a:buChar char="■"/>
              <a:defRPr/>
            </a:lvl4pPr>
            <a:lvl5pPr marL="171450" indent="-171450">
              <a:buClr>
                <a:schemeClr val="accent6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7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661159"/>
            <a:ext cx="9753600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0177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0177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73" r:id="rId8"/>
    <p:sldLayoutId id="2147484074" r:id="rId9"/>
    <p:sldLayoutId id="2147484076" r:id="rId10"/>
    <p:sldLayoutId id="2147484016" r:id="rId11"/>
    <p:sldLayoutId id="2147484048" r:id="rId12"/>
    <p:sldLayoutId id="2147484024" r:id="rId13"/>
    <p:sldLayoutId id="2147484078" r:id="rId14"/>
    <p:sldLayoutId id="2147484029" r:id="rId15"/>
    <p:sldLayoutId id="2147484075" r:id="rId16"/>
    <p:sldLayoutId id="2147484040" r:id="rId17"/>
    <p:sldLayoutId id="2147484030" r:id="rId18"/>
    <p:sldLayoutId id="2147484031" r:id="rId19"/>
    <p:sldLayoutId id="2147484032" r:id="rId20"/>
    <p:sldLayoutId id="2147484077" r:id="rId21"/>
    <p:sldLayoutId id="2147484036" r:id="rId22"/>
    <p:sldLayoutId id="2147484044" r:id="rId23"/>
    <p:sldLayoutId id="2147484045" r:id="rId24"/>
    <p:sldLayoutId id="2147484046" r:id="rId25"/>
    <p:sldLayoutId id="2147484049" r:id="rId26"/>
    <p:sldLayoutId id="2147484050" r:id="rId2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177AD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177AD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177AD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177AD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177AD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F7B14557-2149-3A47-932D-595D37C00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b="4101"/>
          <a:stretch/>
        </p:blipFill>
        <p:spPr>
          <a:xfrm>
            <a:off x="-25870" y="-1"/>
            <a:ext cx="1221787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-25870" y="0"/>
            <a:ext cx="12217869" cy="6858000"/>
          </a:xfrm>
          <a:prstGeom prst="rect">
            <a:avLst/>
          </a:prstGeom>
          <a:solidFill>
            <a:srgbClr val="0177A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011864" y="2225440"/>
            <a:ext cx="7735715" cy="2919765"/>
          </a:xfrm>
          <a:prstGeom prst="rect">
            <a:avLst/>
          </a:prstGeom>
          <a:ln>
            <a:noFill/>
          </a:ln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spc="0" dirty="0">
                <a:ln w="22225">
                  <a:solidFill>
                    <a:schemeClr val="bg2"/>
                  </a:solidFill>
                </a:ln>
                <a:noFill/>
              </a:rPr>
              <a:t>THE</a:t>
            </a:r>
          </a:p>
          <a:p>
            <a:r>
              <a:rPr lang="en-US" sz="7200" spc="0" dirty="0">
                <a:ln w="22225">
                  <a:solidFill>
                    <a:schemeClr val="bg2"/>
                  </a:solidFill>
                </a:ln>
                <a:noFill/>
              </a:rPr>
              <a:t>FACULTY OF</a:t>
            </a:r>
          </a:p>
          <a:p>
            <a:r>
              <a:rPr lang="en-US" sz="7200" spc="0" dirty="0">
                <a:solidFill>
                  <a:schemeClr val="bg1"/>
                </a:solidFill>
              </a:rPr>
              <a:t>ENGINEERING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7621" y="5378399"/>
            <a:ext cx="5693627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www.strath.ac.uk/engineering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69" y="510970"/>
            <a:ext cx="2265193" cy="15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593C2-B9F7-4EA5-A4DC-F13A258A6B1B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Oxygen Diffusion at 500K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FD064-71E3-4A4D-AB2A-7C2FBE377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r="1622"/>
          <a:stretch/>
        </p:blipFill>
        <p:spPr>
          <a:xfrm>
            <a:off x="6583050" y="1385329"/>
            <a:ext cx="5400000" cy="42327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98F2A6-72E8-4B59-8383-3D8D1670E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r="1944"/>
          <a:stretch/>
        </p:blipFill>
        <p:spPr>
          <a:xfrm>
            <a:off x="1084081" y="1385329"/>
            <a:ext cx="5400000" cy="4232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F65874-03E1-4971-98F3-813238215011}"/>
              </a:ext>
            </a:extLst>
          </p:cNvPr>
          <p:cNvSpPr txBox="1"/>
          <p:nvPr/>
        </p:nvSpPr>
        <p:spPr>
          <a:xfrm>
            <a:off x="1990996" y="6023978"/>
            <a:ext cx="938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Oxygen diffuses more in 10 monomer system due to chain relaxation timescales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7619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43619-45AB-4143-BCFD-653B46ED1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r="1943" b="3770"/>
          <a:stretch/>
        </p:blipFill>
        <p:spPr>
          <a:xfrm>
            <a:off x="1071546" y="1320243"/>
            <a:ext cx="5400000" cy="4070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AF61A-AAFD-46D3-9AD6-0A083CD6BF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r="2020" b="3770"/>
          <a:stretch/>
        </p:blipFill>
        <p:spPr>
          <a:xfrm>
            <a:off x="6627041" y="1320243"/>
            <a:ext cx="5400000" cy="40709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B17D1A-E84D-4C7C-9AF3-0959061DCD2E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Oxygen Diffusion at 300K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A0A14-7A51-4B50-8C6B-E50AC8EFE34B}"/>
              </a:ext>
            </a:extLst>
          </p:cNvPr>
          <p:cNvSpPr txBox="1"/>
          <p:nvPr/>
        </p:nvSpPr>
        <p:spPr>
          <a:xfrm>
            <a:off x="1990996" y="6023978"/>
            <a:ext cx="938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 300K diffusion is limited by polymer chain mobility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3170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4ED64-1413-46AF-944A-2747A02B1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E6385-36C7-4E48-A764-32370646A03C}"/>
              </a:ext>
            </a:extLst>
          </p:cNvPr>
          <p:cNvGrpSpPr/>
          <p:nvPr/>
        </p:nvGrpSpPr>
        <p:grpSpPr>
          <a:xfrm>
            <a:off x="5943601" y="1400257"/>
            <a:ext cx="6092889" cy="4589996"/>
            <a:chOff x="6310168" y="1364883"/>
            <a:chExt cx="5776491" cy="44213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E103A9-73D5-4753-AEAA-B02584AD8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46" r="1791"/>
            <a:stretch/>
          </p:blipFill>
          <p:spPr>
            <a:xfrm>
              <a:off x="6310168" y="1734215"/>
              <a:ext cx="5776491" cy="40520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AF432-640E-4619-83E5-0B478A983CCD}"/>
                </a:ext>
              </a:extLst>
            </p:cNvPr>
            <p:cNvSpPr txBox="1"/>
            <p:nvPr/>
          </p:nvSpPr>
          <p:spPr>
            <a:xfrm>
              <a:off x="8336357" y="1364883"/>
              <a:ext cx="2952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Polymer Displacement</a:t>
              </a:r>
              <a:endParaRPr lang="en-GB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73ABA0-66D7-4C6E-97EF-5C8A612EF96C}"/>
              </a:ext>
            </a:extLst>
          </p:cNvPr>
          <p:cNvSpPr txBox="1"/>
          <p:nvPr/>
        </p:nvSpPr>
        <p:spPr>
          <a:xfrm>
            <a:off x="1152203" y="2363470"/>
            <a:ext cx="49437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Higher D values at higher temperatures due to increased polymer chain mobility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At 300K PHB model is </a:t>
            </a:r>
            <a:r>
              <a:rPr lang="en-US" sz="2400" b="1" dirty="0"/>
              <a:t>below</a:t>
            </a:r>
            <a:r>
              <a:rPr lang="en-US" sz="2400" dirty="0"/>
              <a:t> glass transition temperature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ED333-1BF5-4AE4-AAA3-13E5700A6CFE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Polymer Chain Mobility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771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593C2-B9F7-4EA5-A4DC-F13A258A6B1B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Diffusion at 300K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5E0169-A524-4568-99BD-5A91F2EBB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r="1943"/>
          <a:stretch/>
        </p:blipFill>
        <p:spPr>
          <a:xfrm>
            <a:off x="1062119" y="1409706"/>
            <a:ext cx="5400000" cy="4244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778E1B-C394-47F2-89F8-0AE58602D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r="2062"/>
          <a:stretch/>
        </p:blipFill>
        <p:spPr>
          <a:xfrm>
            <a:off x="6671067" y="1409706"/>
            <a:ext cx="5400000" cy="42446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D58BC8-9505-4A91-B0CF-7A15F0589695}"/>
              </a:ext>
            </a:extLst>
          </p:cNvPr>
          <p:cNvSpPr txBox="1"/>
          <p:nvPr/>
        </p:nvSpPr>
        <p:spPr>
          <a:xfrm>
            <a:off x="1990996" y="6023978"/>
            <a:ext cx="938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Water diffusion is slower in 10 monomer system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8728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593C2-B9F7-4EA5-A4DC-F13A258A6B1B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 of Chain Ends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0DE7CE-8F54-48B9-88A2-A70FB163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5515" r="8916"/>
          <a:stretch/>
        </p:blipFill>
        <p:spPr>
          <a:xfrm>
            <a:off x="6562800" y="1377182"/>
            <a:ext cx="5485373" cy="4401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28904-731B-47A3-A754-1B16251FA78F}"/>
              </a:ext>
            </a:extLst>
          </p:cNvPr>
          <p:cNvSpPr txBox="1"/>
          <p:nvPr/>
        </p:nvSpPr>
        <p:spPr>
          <a:xfrm>
            <a:off x="1165814" y="1793143"/>
            <a:ext cx="47259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2B2B2B"/>
                </a:solidFill>
              </a:rPr>
              <a:t>D</a:t>
            </a:r>
            <a:r>
              <a:rPr lang="en-US" sz="2400" baseline="-25000" dirty="0" err="1">
                <a:solidFill>
                  <a:srgbClr val="2B2B2B"/>
                </a:solidFill>
              </a:rPr>
              <a:t>water</a:t>
            </a:r>
            <a:r>
              <a:rPr lang="en-US" sz="2400" dirty="0">
                <a:solidFill>
                  <a:srgbClr val="2B2B2B"/>
                </a:solidFill>
              </a:rPr>
              <a:t> lower for 10 monomer chain due to interactions with polar chain ends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B2B2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err="1"/>
              <a:t>D</a:t>
            </a:r>
            <a:r>
              <a:rPr lang="en-US" sz="2400" baseline="-25000" dirty="0" err="1"/>
              <a:t>oxygen</a:t>
            </a:r>
            <a:r>
              <a:rPr lang="en-US" sz="2400" dirty="0"/>
              <a:t> &gt; </a:t>
            </a:r>
            <a:r>
              <a:rPr lang="en-US" sz="2400" dirty="0" err="1"/>
              <a:t>D</a:t>
            </a:r>
            <a:r>
              <a:rPr lang="en-US" sz="2400" baseline="-25000" dirty="0" err="1"/>
              <a:t>water</a:t>
            </a:r>
            <a:r>
              <a:rPr lang="en-US" sz="2400" dirty="0"/>
              <a:t> since oxygen is non-polar</a:t>
            </a:r>
            <a:endParaRPr lang="en-US" sz="2400" dirty="0">
              <a:solidFill>
                <a:srgbClr val="2B2B2B"/>
              </a:solidFill>
            </a:endParaRP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588AB7-9F5A-41CB-81C6-D1D79943B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65"/>
          <a:stretch/>
        </p:blipFill>
        <p:spPr>
          <a:xfrm>
            <a:off x="2110619" y="4590156"/>
            <a:ext cx="3781134" cy="2118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A45F0F-6D07-4870-BE1F-864905D35FAC}"/>
              </a:ext>
            </a:extLst>
          </p:cNvPr>
          <p:cNvSpPr txBox="1"/>
          <p:nvPr/>
        </p:nvSpPr>
        <p:spPr>
          <a:xfrm>
            <a:off x="4077478" y="4972015"/>
            <a:ext cx="643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 Å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35154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3AA274-0E13-4C27-83B9-FEA32B826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069DD-4053-4B44-925A-2C9FA6D52368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Diffusion Coefficient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9087D2-A15B-4155-B1C9-C03D1385D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138767"/>
              </p:ext>
            </p:extLst>
          </p:nvPr>
        </p:nvGraphicFramePr>
        <p:xfrm>
          <a:off x="1226198" y="1790845"/>
          <a:ext cx="6588000" cy="3332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7753">
                  <a:extLst>
                    <a:ext uri="{9D8B030D-6E8A-4147-A177-3AD203B41FA5}">
                      <a16:colId xmlns:a16="http://schemas.microsoft.com/office/drawing/2014/main" val="642778164"/>
                    </a:ext>
                  </a:extLst>
                </a:gridCol>
                <a:gridCol w="1875453">
                  <a:extLst>
                    <a:ext uri="{9D8B030D-6E8A-4147-A177-3AD203B41FA5}">
                      <a16:colId xmlns:a16="http://schemas.microsoft.com/office/drawing/2014/main" val="35940910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7144960"/>
                    </a:ext>
                  </a:extLst>
                </a:gridCol>
                <a:gridCol w="2113194">
                  <a:extLst>
                    <a:ext uri="{9D8B030D-6E8A-4147-A177-3AD203B41FA5}">
                      <a16:colId xmlns:a16="http://schemas.microsoft.com/office/drawing/2014/main" val="1754694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Permeant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 (K)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(cm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/s)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467669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Oxygen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monomers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3.76 x10</a:t>
                      </a:r>
                      <a:r>
                        <a:rPr lang="en-US" baseline="30000" dirty="0"/>
                        <a:t>-5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2792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monomers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2.46 x10</a:t>
                      </a:r>
                      <a:r>
                        <a:rPr lang="en-US" baseline="30000" dirty="0"/>
                        <a:t>-5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3115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monomers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6.05 x10</a:t>
                      </a:r>
                      <a:r>
                        <a:rPr lang="en-US" baseline="30000" dirty="0"/>
                        <a:t>-8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5590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monomers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5.45 x10</a:t>
                      </a:r>
                      <a:r>
                        <a:rPr lang="en-US" baseline="30000" dirty="0"/>
                        <a:t>-8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2842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Experimental</a:t>
                      </a:r>
                      <a:r>
                        <a:rPr lang="en-US" baseline="30000" dirty="0"/>
                        <a:t>1</a:t>
                      </a:r>
                      <a:endParaRPr lang="en-GB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5.26 x10</a:t>
                      </a:r>
                      <a:r>
                        <a:rPr lang="en-US" baseline="30000" dirty="0"/>
                        <a:t>-8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05699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monomers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1.11 x10</a:t>
                      </a:r>
                      <a:r>
                        <a:rPr lang="en-US" baseline="30000" dirty="0"/>
                        <a:t>-8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0910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monomers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2.23 x10</a:t>
                      </a:r>
                      <a:r>
                        <a:rPr lang="en-US" baseline="30000" dirty="0"/>
                        <a:t>-8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6691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Experimental</a:t>
                      </a:r>
                      <a:r>
                        <a:rPr lang="en-US" baseline="30000" dirty="0"/>
                        <a:t>1</a:t>
                      </a:r>
                      <a:endParaRPr lang="en-GB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2.17 x10</a:t>
                      </a:r>
                      <a:r>
                        <a:rPr lang="en-US" baseline="30000" dirty="0"/>
                        <a:t>-8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9153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7A54C8-7605-431B-8DD2-B59447AAE702}"/>
              </a:ext>
            </a:extLst>
          </p:cNvPr>
          <p:cNvSpPr/>
          <p:nvPr/>
        </p:nvSpPr>
        <p:spPr>
          <a:xfrm>
            <a:off x="1078350" y="6396335"/>
            <a:ext cx="10657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Follain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Nadege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et al. The Journal of Physical Chemistry C 118.12 (2014): 6165-6177.</a:t>
            </a:r>
          </a:p>
          <a:p>
            <a:pPr marL="228600" indent="-228600">
              <a:buAutoNum type="arabicPeriod"/>
            </a:pPr>
            <a:endParaRPr lang="en-GB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D51CD3-0978-4F13-9944-0545134FBA1B}"/>
              </a:ext>
            </a:extLst>
          </p:cNvPr>
          <p:cNvSpPr/>
          <p:nvPr/>
        </p:nvSpPr>
        <p:spPr>
          <a:xfrm>
            <a:off x="4475747" y="2189746"/>
            <a:ext cx="3020608" cy="14357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DEF1F1-56B6-4F29-9E55-618B3401D57C}"/>
              </a:ext>
            </a:extLst>
          </p:cNvPr>
          <p:cNvSpPr/>
          <p:nvPr/>
        </p:nvSpPr>
        <p:spPr>
          <a:xfrm>
            <a:off x="5839328" y="2947735"/>
            <a:ext cx="1657028" cy="101867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41BE41-623C-4FC2-A3B8-C88F5943159C}"/>
              </a:ext>
            </a:extLst>
          </p:cNvPr>
          <p:cNvSpPr/>
          <p:nvPr/>
        </p:nvSpPr>
        <p:spPr>
          <a:xfrm>
            <a:off x="5839328" y="4068449"/>
            <a:ext cx="1657028" cy="101867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EB9616-398E-4140-8B79-DE7C0DE4C7B8}"/>
              </a:ext>
            </a:extLst>
          </p:cNvPr>
          <p:cNvSpPr txBox="1"/>
          <p:nvPr/>
        </p:nvSpPr>
        <p:spPr>
          <a:xfrm>
            <a:off x="8079963" y="1352552"/>
            <a:ext cx="38714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B2B2B"/>
                </a:solidFill>
              </a:rPr>
              <a:t>D values in agreement with experiment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B2B2B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B2B2B"/>
              </a:solidFill>
            </a:endParaRPr>
          </a:p>
          <a:p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73B122-D57E-48CC-A569-474B5BEE29F5}"/>
              </a:ext>
            </a:extLst>
          </p:cNvPr>
          <p:cNvSpPr/>
          <p:nvPr/>
        </p:nvSpPr>
        <p:spPr>
          <a:xfrm>
            <a:off x="5839328" y="4078647"/>
            <a:ext cx="1657028" cy="1018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2C9B35-2680-459B-8209-AD5775D9CCF0}"/>
              </a:ext>
            </a:extLst>
          </p:cNvPr>
          <p:cNvSpPr txBox="1"/>
          <p:nvPr/>
        </p:nvSpPr>
        <p:spPr>
          <a:xfrm>
            <a:off x="8079963" y="2746425"/>
            <a:ext cx="3871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B2B2B"/>
                </a:solidFill>
              </a:rPr>
              <a:t>Higher D at 500K due to polymer chain mobility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B2B2B"/>
              </a:solidFill>
            </a:endParaRPr>
          </a:p>
          <a:p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733627-017D-413C-91DF-07C06E5BC42F}"/>
              </a:ext>
            </a:extLst>
          </p:cNvPr>
          <p:cNvSpPr/>
          <p:nvPr/>
        </p:nvSpPr>
        <p:spPr>
          <a:xfrm>
            <a:off x="5846327" y="2922607"/>
            <a:ext cx="1657028" cy="1018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C76B5-D419-46CF-B1A3-B236D26097F0}"/>
              </a:ext>
            </a:extLst>
          </p:cNvPr>
          <p:cNvSpPr txBox="1"/>
          <p:nvPr/>
        </p:nvSpPr>
        <p:spPr>
          <a:xfrm>
            <a:off x="8072963" y="4166838"/>
            <a:ext cx="3878405" cy="167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2B2B2B"/>
                </a:solidFill>
              </a:rPr>
              <a:t>D</a:t>
            </a:r>
            <a:r>
              <a:rPr lang="en-US" sz="2400" baseline="-25000" dirty="0" err="1">
                <a:solidFill>
                  <a:srgbClr val="2B2B2B"/>
                </a:solidFill>
              </a:rPr>
              <a:t>oxygen</a:t>
            </a:r>
            <a:r>
              <a:rPr lang="en-US" sz="2400" dirty="0">
                <a:solidFill>
                  <a:srgbClr val="2B2B2B"/>
                </a:solidFill>
              </a:rPr>
              <a:t> &gt; </a:t>
            </a:r>
            <a:r>
              <a:rPr lang="en-US" sz="2400" dirty="0" err="1">
                <a:solidFill>
                  <a:srgbClr val="2B2B2B"/>
                </a:solidFill>
              </a:rPr>
              <a:t>D</a:t>
            </a:r>
            <a:r>
              <a:rPr lang="en-US" sz="2400" baseline="-25000" dirty="0" err="1">
                <a:solidFill>
                  <a:srgbClr val="2B2B2B"/>
                </a:solidFill>
              </a:rPr>
              <a:t>water</a:t>
            </a:r>
            <a:r>
              <a:rPr lang="en-US" sz="2400" dirty="0">
                <a:solidFill>
                  <a:srgbClr val="2B2B2B"/>
                </a:solidFill>
              </a:rPr>
              <a:t> ; PHB stronger barrier against water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B2B2B"/>
              </a:solidFill>
            </a:endParaRP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5BDD2-BA36-40F5-BD2B-B3ED46018F14}"/>
              </a:ext>
            </a:extLst>
          </p:cNvPr>
          <p:cNvSpPr txBox="1"/>
          <p:nvPr/>
        </p:nvSpPr>
        <p:spPr>
          <a:xfrm>
            <a:off x="1226198" y="5243804"/>
            <a:ext cx="58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± 0.4%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85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8" grpId="0" animBg="1"/>
      <p:bldP spid="18" grpId="1" animBg="1"/>
      <p:bldP spid="19" grpId="0" animBg="1"/>
      <p:bldP spid="19" grpId="1" animBg="1"/>
      <p:bldP spid="21" grpId="0"/>
      <p:bldP spid="22" grpId="0" animBg="1"/>
      <p:bldP spid="22" grpId="1" animBg="1"/>
      <p:bldP spid="23" grpId="0"/>
      <p:bldP spid="24" grpId="0" animBg="1"/>
      <p:bldP spid="24" grpId="1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CA11E-D344-41ED-94D5-C0226940E1D7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Comparison to Other Polymers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4361D75-D821-4928-8119-499795926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67531"/>
              </p:ext>
            </p:extLst>
          </p:nvPr>
        </p:nvGraphicFramePr>
        <p:xfrm>
          <a:off x="2167466" y="265504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601251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73510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50191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</a:t>
                      </a:r>
                      <a:r>
                        <a:rPr lang="en-US" baseline="-25000" dirty="0" err="1"/>
                        <a:t>water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 (</a:t>
                      </a:r>
                      <a:r>
                        <a:rPr lang="en-US" dirty="0"/>
                        <a:t>x10</a:t>
                      </a:r>
                      <a:r>
                        <a:rPr lang="en-US" baseline="30000" dirty="0"/>
                        <a:t>-8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cm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/s)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</a:t>
                      </a:r>
                      <a:r>
                        <a:rPr lang="en-US" baseline="-25000" dirty="0" err="1"/>
                        <a:t>oxygen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</a:t>
                      </a:r>
                      <a:r>
                        <a:rPr lang="en-US" dirty="0"/>
                        <a:t>x10</a:t>
                      </a:r>
                      <a:r>
                        <a:rPr lang="en-US" baseline="30000" dirty="0"/>
                        <a:t>-8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cm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/s)</a:t>
                      </a:r>
                      <a:endParaRPr lang="en-GB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63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7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</a:t>
                      </a:r>
                      <a:r>
                        <a:rPr lang="en-US" baseline="30000" dirty="0"/>
                        <a:t>1, 2</a:t>
                      </a:r>
                      <a:endParaRPr lang="en-GB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6.61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581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PET</a:t>
                      </a:r>
                      <a:r>
                        <a:rPr lang="en-US" baseline="30000" dirty="0"/>
                        <a:t>3, 4</a:t>
                      </a:r>
                      <a:endParaRPr lang="en-GB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4293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ED97AF-8288-4C7F-9BC2-252BFF584C4F}"/>
              </a:ext>
            </a:extLst>
          </p:cNvPr>
          <p:cNvSpPr txBox="1"/>
          <p:nvPr/>
        </p:nvSpPr>
        <p:spPr>
          <a:xfrm>
            <a:off x="1165814" y="5872631"/>
            <a:ext cx="10040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1. Yoon,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Jin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‐San, et al. Journal of applied polymer science 77.8 (2000): 1716-1722.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2. Bao,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Lihong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et al. Journal of membrane science 285.1-2 (2006): 166-172.</a:t>
            </a:r>
          </a:p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Sammon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C., J.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Yarwood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and N.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Everall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. Polymer 41.7 (2000): 2521-2534</a:t>
            </a:r>
            <a:endParaRPr lang="en-GB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4.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Lightfoot, Jasmine C., et al </a:t>
            </a:r>
            <a:r>
              <a:rPr lang="en-GB" sz="1400" i="1" dirty="0">
                <a:solidFill>
                  <a:schemeClr val="bg2">
                    <a:lumMod val="50000"/>
                  </a:schemeClr>
                </a:solidFill>
              </a:rPr>
              <a:t>Macromolecules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 55.2 (2021): 498-510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5AA07-0FE4-4412-B58F-3C6071FB516F}"/>
              </a:ext>
            </a:extLst>
          </p:cNvPr>
          <p:cNvSpPr/>
          <p:nvPr/>
        </p:nvSpPr>
        <p:spPr>
          <a:xfrm>
            <a:off x="2167465" y="3380442"/>
            <a:ext cx="8128000" cy="3762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1C779-A026-4515-8EA3-46CDB7A63A37}"/>
              </a:ext>
            </a:extLst>
          </p:cNvPr>
          <p:cNvSpPr/>
          <p:nvPr/>
        </p:nvSpPr>
        <p:spPr>
          <a:xfrm>
            <a:off x="2167466" y="3756710"/>
            <a:ext cx="8127999" cy="376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0CBDC-7D7F-4117-8052-814B941552FB}"/>
              </a:ext>
            </a:extLst>
          </p:cNvPr>
          <p:cNvSpPr txBox="1"/>
          <p:nvPr/>
        </p:nvSpPr>
        <p:spPr>
          <a:xfrm>
            <a:off x="1570892" y="4806462"/>
            <a:ext cx="6228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 = bioderived &amp; biodegradable</a:t>
            </a:r>
          </a:p>
          <a:p>
            <a:r>
              <a:rPr lang="en-US" dirty="0"/>
              <a:t>PET = petrochemically derived &amp; non-biodegradable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0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CA11E-D344-41ED-94D5-C0226940E1D7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Conclusions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65064-8477-4EBF-8245-F4C451552238}"/>
              </a:ext>
            </a:extLst>
          </p:cNvPr>
          <p:cNvSpPr txBox="1"/>
          <p:nvPr/>
        </p:nvSpPr>
        <p:spPr>
          <a:xfrm>
            <a:off x="1719469" y="2053113"/>
            <a:ext cx="100780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Permeant polarity and polymer chain mobility determine diffusion 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Diffusion coefficients from simulations are in agreement with experimental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PHB is a stronger barrier against water than oxygen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Barrier properties of PHB make it a promising candidate for food packaging applications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8001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2232F-0731-47AE-AD49-6EA7995C6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2040-31FC-4EB4-BCCE-947057C399AD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Future Work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9BD4F-AA5A-48AE-A68B-3235272182F5}"/>
              </a:ext>
            </a:extLst>
          </p:cNvPr>
          <p:cNvSpPr txBox="1"/>
          <p:nvPr/>
        </p:nvSpPr>
        <p:spPr>
          <a:xfrm>
            <a:off x="1283248" y="1791093"/>
            <a:ext cx="56464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Further analysis of H</a:t>
            </a:r>
            <a:r>
              <a:rPr lang="en-US" sz="2400" baseline="-25000" dirty="0"/>
              <a:t>2</a:t>
            </a:r>
            <a:r>
              <a:rPr lang="en-US" sz="2400" dirty="0"/>
              <a:t>O and O</a:t>
            </a:r>
            <a:r>
              <a:rPr lang="en-US" sz="2400" baseline="-25000" dirty="0"/>
              <a:t>2</a:t>
            </a:r>
            <a:r>
              <a:rPr lang="en-US" sz="2400" dirty="0"/>
              <a:t> interaction with PHB 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Investigate mechanical properties and crystallinity of PHB films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Measure barrier properties using a permeation cell with H</a:t>
            </a:r>
            <a:r>
              <a:rPr lang="en-US" sz="2400" baseline="-25000" dirty="0"/>
              <a:t>2</a:t>
            </a:r>
            <a:r>
              <a:rPr lang="en-US" sz="2400" dirty="0"/>
              <a:t>O and O</a:t>
            </a:r>
            <a:r>
              <a:rPr lang="en-US" sz="2400" baseline="-25000" dirty="0"/>
              <a:t>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aseline="-25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Study effect of filler particles and </a:t>
            </a:r>
            <a:r>
              <a:rPr lang="en-US" sz="2400" dirty="0" err="1"/>
              <a:t>plasticisers</a:t>
            </a:r>
            <a:r>
              <a:rPr lang="en-US" sz="2400" dirty="0"/>
              <a:t>  						</a:t>
            </a:r>
            <a:endParaRPr lang="en-GB" sz="24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13B4AE4-A770-4E3C-BDA4-522DD9C58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3225" r="9367" b="23287"/>
          <a:stretch/>
        </p:blipFill>
        <p:spPr>
          <a:xfrm rot="16200000">
            <a:off x="8219314" y="1168373"/>
            <a:ext cx="2760696" cy="45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48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2232F-0731-47AE-AD49-6EA7995C6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2040-31FC-4EB4-BCCE-947057C399AD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Acknowledgements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3711C-98B1-4B8E-A292-5C58112C4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88" y="2351081"/>
            <a:ext cx="3346438" cy="1269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2DF8F0-4E76-45F2-94B5-DB2091E9A430}"/>
              </a:ext>
            </a:extLst>
          </p:cNvPr>
          <p:cNvSpPr txBox="1"/>
          <p:nvPr/>
        </p:nvSpPr>
        <p:spPr>
          <a:xfrm>
            <a:off x="1293895" y="4387122"/>
            <a:ext cx="6724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Smart Sustainable Plastic Packaging </a:t>
            </a:r>
            <a:r>
              <a:rPr lang="en-US" dirty="0"/>
              <a:t>(SSPP) research group:</a:t>
            </a:r>
          </a:p>
          <a:p>
            <a:r>
              <a:rPr lang="en-US" dirty="0"/>
              <a:t>Karen Johnston</a:t>
            </a:r>
          </a:p>
          <a:p>
            <a:r>
              <a:rPr lang="en-US" dirty="0"/>
              <a:t>Paul Mulheran</a:t>
            </a:r>
          </a:p>
          <a:p>
            <a:r>
              <a:rPr lang="en-US" dirty="0"/>
              <a:t>John </a:t>
            </a:r>
            <a:r>
              <a:rPr lang="en-US" dirty="0" err="1"/>
              <a:t>Liggat</a:t>
            </a:r>
            <a:endParaRPr lang="en-US" dirty="0"/>
          </a:p>
          <a:p>
            <a:r>
              <a:rPr lang="en-US" dirty="0" err="1"/>
              <a:t>Vitor</a:t>
            </a:r>
            <a:r>
              <a:rPr lang="en-US" dirty="0"/>
              <a:t> </a:t>
            </a:r>
            <a:r>
              <a:rPr lang="en-GB" dirty="0" err="1"/>
              <a:t>Magueijo</a:t>
            </a:r>
            <a:endParaRPr lang="en-GB" dirty="0"/>
          </a:p>
          <a:p>
            <a:r>
              <a:rPr lang="en-US" dirty="0"/>
              <a:t>K</a:t>
            </a:r>
            <a:r>
              <a:rPr lang="en-GB" dirty="0" err="1"/>
              <a:t>atarzyna</a:t>
            </a:r>
            <a:r>
              <a:rPr lang="en-GB" dirty="0"/>
              <a:t> </a:t>
            </a:r>
            <a:r>
              <a:rPr lang="en-GB" dirty="0" err="1"/>
              <a:t>Majerczak</a:t>
            </a:r>
            <a:endParaRPr lang="en-GB" dirty="0"/>
          </a:p>
          <a:p>
            <a:r>
              <a:rPr lang="en-US" dirty="0"/>
              <a:t>D</a:t>
            </a:r>
            <a:r>
              <a:rPr lang="en-GB" dirty="0" err="1"/>
              <a:t>ominic</a:t>
            </a:r>
            <a:r>
              <a:rPr lang="en-GB" dirty="0"/>
              <a:t> Wadkin-Snaith</a:t>
            </a:r>
            <a:endParaRPr lang="en-US" dirty="0"/>
          </a:p>
          <a:p>
            <a:endParaRPr lang="en-GB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001CDDF-C7D0-4111-9C93-9C8D89525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5107" y="579728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83D4181-ECAC-47D6-8796-4022B9589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herit"/>
                <a:cs typeface="Segoe UI" panose="020B0502040204020203" pitchFamily="34" charset="0"/>
              </a:rPr>
              <a:t>To: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3ECAAB-F6B5-4A50-B75A-0F4B344AD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48" y="2476543"/>
            <a:ext cx="3177864" cy="941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90A86-35F7-4680-AF79-9379B04D9E4D}"/>
              </a:ext>
            </a:extLst>
          </p:cNvPr>
          <p:cNvSpPr txBox="1"/>
          <p:nvPr/>
        </p:nvSpPr>
        <p:spPr>
          <a:xfrm>
            <a:off x="1430990" y="1783064"/>
            <a:ext cx="3648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Supercomputer resources: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798D21-A1AB-4631-A53C-B7A1E2957325}"/>
              </a:ext>
            </a:extLst>
          </p:cNvPr>
          <p:cNvSpPr txBox="1"/>
          <p:nvPr/>
        </p:nvSpPr>
        <p:spPr>
          <a:xfrm>
            <a:off x="7583148" y="1783064"/>
            <a:ext cx="3648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PhD funding: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48190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88D9D-172D-440A-B8F0-75CEEDAD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030" y="1"/>
            <a:ext cx="2462970" cy="1989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5F716C-D14F-4D6D-9249-61C071AF8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57" y="-1"/>
            <a:ext cx="2784643" cy="2088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1DB9AD-0B7F-445C-B1E7-CADF71E4E42A}"/>
              </a:ext>
            </a:extLst>
          </p:cNvPr>
          <p:cNvSpPr/>
          <p:nvPr/>
        </p:nvSpPr>
        <p:spPr>
          <a:xfrm>
            <a:off x="2218441" y="3002141"/>
            <a:ext cx="84338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Atomistic Simulations of Polymers for Sustainable Food Packaging Design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5CD8-335D-4760-8EB4-CC40F3385959}"/>
              </a:ext>
            </a:extLst>
          </p:cNvPr>
          <p:cNvSpPr txBox="1"/>
          <p:nvPr/>
        </p:nvSpPr>
        <p:spPr>
          <a:xfrm>
            <a:off x="3887212" y="4661757"/>
            <a:ext cx="4732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Nisha Middleton</a:t>
            </a:r>
          </a:p>
          <a:p>
            <a:pPr algn="ctr"/>
            <a:r>
              <a:rPr lang="en-US" dirty="0" err="1"/>
              <a:t>MDAnalysis</a:t>
            </a:r>
            <a:r>
              <a:rPr lang="en-US" dirty="0"/>
              <a:t> UGM</a:t>
            </a:r>
          </a:p>
          <a:p>
            <a:pPr algn="ctr"/>
            <a:r>
              <a:rPr lang="en-US" dirty="0"/>
              <a:t>Sep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8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-25870" y="0"/>
            <a:ext cx="12217869" cy="6858000"/>
          </a:xfrm>
          <a:prstGeom prst="rect">
            <a:avLst/>
          </a:prstGeom>
          <a:solidFill>
            <a:srgbClr val="017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20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607" y="1351834"/>
            <a:ext cx="6025829" cy="415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80399-3387-AC46-8D03-CBDD95393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F3B8CA-0071-42F3-9EA2-906586E3DECC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Plastic Film Packaging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2B8EA2-F20A-4A37-A037-377B077F2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235" y="1571350"/>
            <a:ext cx="3737446" cy="460147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9623BDC1-E5A9-4EDA-B166-E92D2F0D0E74}"/>
              </a:ext>
            </a:extLst>
          </p:cNvPr>
          <p:cNvSpPr/>
          <p:nvPr/>
        </p:nvSpPr>
        <p:spPr>
          <a:xfrm rot="4912018">
            <a:off x="3689579" y="4994283"/>
            <a:ext cx="117481" cy="117838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41624-81F0-4095-943A-041DE7829F12}"/>
              </a:ext>
            </a:extLst>
          </p:cNvPr>
          <p:cNvSpPr txBox="1"/>
          <p:nvPr/>
        </p:nvSpPr>
        <p:spPr>
          <a:xfrm>
            <a:off x="1386404" y="5526498"/>
            <a:ext cx="15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Multilayer components </a:t>
            </a:r>
            <a:endParaRPr lang="en-GB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8B5D088-31EF-4486-BFDC-F87B98FB476C}"/>
              </a:ext>
            </a:extLst>
          </p:cNvPr>
          <p:cNvSpPr/>
          <p:nvPr/>
        </p:nvSpPr>
        <p:spPr>
          <a:xfrm rot="15604294">
            <a:off x="9081929" y="1118634"/>
            <a:ext cx="117481" cy="117838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A4721-C5B9-43DB-B1D5-DD4079AE88F6}"/>
              </a:ext>
            </a:extLst>
          </p:cNvPr>
          <p:cNvSpPr txBox="1"/>
          <p:nvPr/>
        </p:nvSpPr>
        <p:spPr>
          <a:xfrm>
            <a:off x="9677702" y="1201261"/>
            <a:ext cx="267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Nearly 1/4 of UK consumer plastic</a:t>
            </a:r>
            <a:r>
              <a:rPr lang="en-US" baseline="30000" dirty="0"/>
              <a:t>1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D65EA78-9EA3-4955-8343-4ECC6DD529E3}"/>
              </a:ext>
            </a:extLst>
          </p:cNvPr>
          <p:cNvSpPr/>
          <p:nvPr/>
        </p:nvSpPr>
        <p:spPr>
          <a:xfrm rot="16200000">
            <a:off x="9188339" y="2839806"/>
            <a:ext cx="117481" cy="117838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03B0D-9A01-441F-A3EE-5355ABDE3C2B}"/>
              </a:ext>
            </a:extLst>
          </p:cNvPr>
          <p:cNvSpPr txBox="1"/>
          <p:nvPr/>
        </p:nvSpPr>
        <p:spPr>
          <a:xfrm>
            <a:off x="9731168" y="3014234"/>
            <a:ext cx="267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7% currently recycled in UK</a:t>
            </a:r>
            <a:r>
              <a:rPr lang="en-US" baseline="30000" dirty="0"/>
              <a:t>1</a:t>
            </a:r>
            <a:endParaRPr lang="en-GB" baseline="30000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8ECF37D-8188-4BCF-8E1C-4D1BAE3E1AD8}"/>
              </a:ext>
            </a:extLst>
          </p:cNvPr>
          <p:cNvSpPr/>
          <p:nvPr/>
        </p:nvSpPr>
        <p:spPr>
          <a:xfrm rot="5596194">
            <a:off x="3728301" y="1237378"/>
            <a:ext cx="107099" cy="1360109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A8C202-942A-4BC0-AD44-F44CB55301CF}"/>
              </a:ext>
            </a:extLst>
          </p:cNvPr>
          <p:cNvSpPr txBox="1"/>
          <p:nvPr/>
        </p:nvSpPr>
        <p:spPr>
          <a:xfrm>
            <a:off x="1253473" y="1456126"/>
            <a:ext cx="193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Increases shelf life of food</a:t>
            </a:r>
            <a:endParaRPr lang="en-GB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73EA252-D926-4A37-8C8B-42A63803686E}"/>
              </a:ext>
            </a:extLst>
          </p:cNvPr>
          <p:cNvSpPr/>
          <p:nvPr/>
        </p:nvSpPr>
        <p:spPr>
          <a:xfrm rot="16389155">
            <a:off x="9188921" y="5130042"/>
            <a:ext cx="117481" cy="117838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E343CF-99EC-4DCF-9F86-78521CF92EFC}"/>
              </a:ext>
            </a:extLst>
          </p:cNvPr>
          <p:cNvSpPr txBox="1"/>
          <p:nvPr/>
        </p:nvSpPr>
        <p:spPr>
          <a:xfrm>
            <a:off x="9908658" y="5329689"/>
            <a:ext cx="2212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demand for sustainable alternatives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8D0F75-1A6D-4A81-B063-A1FDC5B899C3}"/>
              </a:ext>
            </a:extLst>
          </p:cNvPr>
          <p:cNvSpPr txBox="1"/>
          <p:nvPr/>
        </p:nvSpPr>
        <p:spPr>
          <a:xfrm>
            <a:off x="1253473" y="3198900"/>
            <a:ext cx="19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Lightweight, transparent, flexible</a:t>
            </a:r>
            <a:endParaRPr lang="en-GB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85527AB-BC3F-400D-8CB9-E4999260FD01}"/>
              </a:ext>
            </a:extLst>
          </p:cNvPr>
          <p:cNvSpPr/>
          <p:nvPr/>
        </p:nvSpPr>
        <p:spPr>
          <a:xfrm rot="5400000">
            <a:off x="3717370" y="3078179"/>
            <a:ext cx="117481" cy="117838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9BE14-3D21-4A62-8993-77AF887313E8}"/>
              </a:ext>
            </a:extLst>
          </p:cNvPr>
          <p:cNvSpPr/>
          <p:nvPr/>
        </p:nvSpPr>
        <p:spPr>
          <a:xfrm>
            <a:off x="1006393" y="6504792"/>
            <a:ext cx="4153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1. The UK Plastics Pact Annual Report 2021-2022</a:t>
            </a:r>
            <a:endParaRPr lang="en-GB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7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80399-3387-AC46-8D03-CBDD95393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2E704-9073-49C8-91A2-D76474C6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1" t="33402" r="30168" b="34845"/>
          <a:stretch/>
        </p:blipFill>
        <p:spPr>
          <a:xfrm rot="4157079">
            <a:off x="1531023" y="2774172"/>
            <a:ext cx="2152885" cy="24498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7F5E04-3CFB-4F0A-A0BC-339D99FFBFAA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Polyhydroxybutyrate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 (PHB)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2FF4F-1909-4F03-99F2-65EDFDD0E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7479" y="1509207"/>
            <a:ext cx="2272987" cy="12527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DA1CED2-F4E4-4F17-BB0C-CFBE129338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2981"/>
          <a:stretch/>
        </p:blipFill>
        <p:spPr>
          <a:xfrm>
            <a:off x="1422320" y="4996205"/>
            <a:ext cx="2063666" cy="1643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13B162-AD42-4FD9-ACF9-5BE39FCA49CA}"/>
              </a:ext>
            </a:extLst>
          </p:cNvPr>
          <p:cNvSpPr txBox="1"/>
          <p:nvPr/>
        </p:nvSpPr>
        <p:spPr>
          <a:xfrm>
            <a:off x="4721827" y="1634992"/>
            <a:ext cx="71936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Bioderived and biodegradable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/>
              <a:t>Semicrystalline</a:t>
            </a:r>
            <a:r>
              <a:rPr lang="en-US" sz="2800" dirty="0"/>
              <a:t> polymer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Thermal and barrier properties comparable to conventional plastics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Pure PHB can be brittle due to high crystallinity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Can be tailored through </a:t>
            </a:r>
            <a:r>
              <a:rPr lang="en-US" sz="2800" dirty="0" err="1"/>
              <a:t>copolymerisation</a:t>
            </a:r>
            <a:r>
              <a:rPr lang="en-US" sz="2800" dirty="0"/>
              <a:t> and addition of fillers and </a:t>
            </a:r>
            <a:r>
              <a:rPr lang="en-US" sz="2800" dirty="0" err="1"/>
              <a:t>plasticisers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518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D1863C-048D-4999-BDEE-7899CE20D4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44196-C771-4B73-B710-34CCCC92669C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Research Objective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09810-B5CE-48A6-B0F1-228F829B8845}"/>
              </a:ext>
            </a:extLst>
          </p:cNvPr>
          <p:cNvSpPr txBox="1"/>
          <p:nvPr/>
        </p:nvSpPr>
        <p:spPr>
          <a:xfrm>
            <a:off x="1762812" y="2526384"/>
            <a:ext cx="9379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molecular dynamics to investigate barrier properties by simulating diffusion of oxygen and water through the amorphous polymer matrix.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1052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0615C-7634-45B6-AF2E-D81032C76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7" t="33478" r="20981" b="34618"/>
          <a:stretch/>
        </p:blipFill>
        <p:spPr>
          <a:xfrm>
            <a:off x="4455768" y="3046658"/>
            <a:ext cx="3026004" cy="923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4D7297-B8E3-41A7-AB82-DF87BE659CD9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Simulation Method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6052A-691A-4320-ADB9-1CB67FED7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7" y="1286942"/>
            <a:ext cx="5162946" cy="509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19C888-6749-4BE1-8CA1-4651494BF9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1" t="33402" r="30168" b="34845"/>
          <a:stretch/>
        </p:blipFill>
        <p:spPr>
          <a:xfrm rot="5748768">
            <a:off x="8879701" y="3124509"/>
            <a:ext cx="2312802" cy="2631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D0C25C-33AA-4400-AE30-67150829C1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t="29870" r="24270" b="31271"/>
          <a:stretch/>
        </p:blipFill>
        <p:spPr>
          <a:xfrm>
            <a:off x="5024563" y="4373682"/>
            <a:ext cx="2229948" cy="2007650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636513AA-8A32-4B08-9ACA-694EAA9ABE91}"/>
              </a:ext>
            </a:extLst>
          </p:cNvPr>
          <p:cNvSpPr/>
          <p:nvPr/>
        </p:nvSpPr>
        <p:spPr>
          <a:xfrm rot="3599541">
            <a:off x="8107414" y="4254110"/>
            <a:ext cx="235432" cy="120244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77F435-B40F-46F8-8136-0119AB8CCFC1}"/>
              </a:ext>
            </a:extLst>
          </p:cNvPr>
          <p:cNvSpPr txBox="1"/>
          <p:nvPr/>
        </p:nvSpPr>
        <p:spPr>
          <a:xfrm>
            <a:off x="9599661" y="2263038"/>
            <a:ext cx="2117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General Amber Force Field</a:t>
            </a:r>
            <a:r>
              <a:rPr lang="en-US" sz="2000" i="1" baseline="30000" dirty="0"/>
              <a:t>1</a:t>
            </a:r>
            <a:r>
              <a:rPr lang="en-US" sz="2000" i="1" dirty="0"/>
              <a:t> (modified)</a:t>
            </a:r>
            <a:endParaRPr lang="en-GB" sz="20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410F6E-AFD4-4BE2-8A85-8B1601BD5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635" y="1828941"/>
            <a:ext cx="6238730" cy="790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B646C-6D1E-498A-B425-16CA19983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10058" y="3216434"/>
            <a:ext cx="3281781" cy="18255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96835-EADA-44F8-97D6-382B5F13CC3E}"/>
              </a:ext>
            </a:extLst>
          </p:cNvPr>
          <p:cNvSpPr txBox="1"/>
          <p:nvPr/>
        </p:nvSpPr>
        <p:spPr>
          <a:xfrm>
            <a:off x="7068806" y="5571058"/>
            <a:ext cx="2117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amorphous polymer</a:t>
            </a:r>
            <a:endParaRPr lang="en-GB" sz="2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B03FC-9853-43C5-924A-C90E677C4821}"/>
              </a:ext>
            </a:extLst>
          </p:cNvPr>
          <p:cNvSpPr txBox="1"/>
          <p:nvPr/>
        </p:nvSpPr>
        <p:spPr>
          <a:xfrm>
            <a:off x="1035409" y="5741668"/>
            <a:ext cx="211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PHB </a:t>
            </a:r>
            <a:r>
              <a:rPr lang="el-GR" sz="2000" i="1" dirty="0"/>
              <a:t>α</a:t>
            </a:r>
            <a:r>
              <a:rPr lang="en-US" sz="2000" i="1" dirty="0"/>
              <a:t>-crystal</a:t>
            </a:r>
            <a:endParaRPr lang="en-GB" sz="20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0CF125-719A-44D1-A032-833600E59B24}"/>
              </a:ext>
            </a:extLst>
          </p:cNvPr>
          <p:cNvSpPr/>
          <p:nvPr/>
        </p:nvSpPr>
        <p:spPr>
          <a:xfrm>
            <a:off x="1006393" y="6481225"/>
            <a:ext cx="6763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1. Wang, </a:t>
            </a:r>
            <a:r>
              <a:rPr lang="en-US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Junmei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et al. Journal of computational chemistry 25.9 (2004): 1157-1174.</a:t>
            </a:r>
            <a:endParaRPr lang="en-GB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0558D2-95B6-4958-97FB-6D2D523312C9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Simulation Method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CC0C2-9BF7-4635-A46E-BC43D4898AD2}"/>
              </a:ext>
            </a:extLst>
          </p:cNvPr>
          <p:cNvSpPr txBox="1"/>
          <p:nvPr/>
        </p:nvSpPr>
        <p:spPr>
          <a:xfrm>
            <a:off x="1412374" y="1953392"/>
            <a:ext cx="141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4185AE-429F-4B8F-AB19-FCA95AFA7ABA}"/>
              </a:ext>
            </a:extLst>
          </p:cNvPr>
          <p:cNvSpPr txBox="1"/>
          <p:nvPr/>
        </p:nvSpPr>
        <p:spPr>
          <a:xfrm>
            <a:off x="1412374" y="4627865"/>
            <a:ext cx="141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</a:t>
            </a:r>
            <a:r>
              <a:rPr lang="en-US" b="1" baseline="-25000" dirty="0"/>
              <a:t>2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4E763-7571-4648-BA7A-7A10D60DD7EA}"/>
              </a:ext>
            </a:extLst>
          </p:cNvPr>
          <p:cNvSpPr txBox="1"/>
          <p:nvPr/>
        </p:nvSpPr>
        <p:spPr>
          <a:xfrm>
            <a:off x="7478652" y="3229740"/>
            <a:ext cx="2287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1ns NPT equilibration</a:t>
            </a:r>
            <a:endParaRPr lang="en-GB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D77E01-F920-4731-AAE7-94F730C23068}"/>
              </a:ext>
            </a:extLst>
          </p:cNvPr>
          <p:cNvSpPr txBox="1"/>
          <p:nvPr/>
        </p:nvSpPr>
        <p:spPr>
          <a:xfrm>
            <a:off x="9932849" y="3229740"/>
            <a:ext cx="225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200ns NVT production run</a:t>
            </a:r>
            <a:endParaRPr lang="en-GB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7F8BE0D-F462-4B1E-9280-B4587BF6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77" y="1597313"/>
            <a:ext cx="4157781" cy="415033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70C5F2-E3E4-4682-BA92-6FEA49850F30}"/>
              </a:ext>
            </a:extLst>
          </p:cNvPr>
          <p:cNvCxnSpPr/>
          <p:nvPr/>
        </p:nvCxnSpPr>
        <p:spPr>
          <a:xfrm>
            <a:off x="2479249" y="2809188"/>
            <a:ext cx="675028" cy="15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1BC541-28B8-4B96-948A-274B99FBB3D3}"/>
              </a:ext>
            </a:extLst>
          </p:cNvPr>
          <p:cNvCxnSpPr>
            <a:cxnSpLocks/>
          </p:cNvCxnSpPr>
          <p:nvPr/>
        </p:nvCxnSpPr>
        <p:spPr>
          <a:xfrm flipV="1">
            <a:off x="2382424" y="4982562"/>
            <a:ext cx="751511" cy="19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E33F4C-15F7-4E06-AE2F-0E6CDAB6F04D}"/>
              </a:ext>
            </a:extLst>
          </p:cNvPr>
          <p:cNvCxnSpPr>
            <a:cxnSpLocks/>
          </p:cNvCxnSpPr>
          <p:nvPr/>
        </p:nvCxnSpPr>
        <p:spPr>
          <a:xfrm>
            <a:off x="7141138" y="3558489"/>
            <a:ext cx="758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211CA1-576D-4809-A3DC-9B24AD98606C}"/>
              </a:ext>
            </a:extLst>
          </p:cNvPr>
          <p:cNvCxnSpPr>
            <a:cxnSpLocks/>
          </p:cNvCxnSpPr>
          <p:nvPr/>
        </p:nvCxnSpPr>
        <p:spPr>
          <a:xfrm>
            <a:off x="9386993" y="3569228"/>
            <a:ext cx="758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B2E1502-A0A6-4A73-92FA-770E3C45A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5"/>
          <a:stretch/>
        </p:blipFill>
        <p:spPr>
          <a:xfrm rot="4208204">
            <a:off x="1435894" y="2169935"/>
            <a:ext cx="700470" cy="1014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4AE8B-8AC9-471E-8BC5-C9588CF5F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47" r="3334" b="11650"/>
          <a:stretch/>
        </p:blipFill>
        <p:spPr>
          <a:xfrm>
            <a:off x="1166029" y="5041885"/>
            <a:ext cx="1000868" cy="4425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2340F6-675D-48E1-98FB-42F2A2085579}"/>
              </a:ext>
            </a:extLst>
          </p:cNvPr>
          <p:cNvSpPr txBox="1"/>
          <p:nvPr/>
        </p:nvSpPr>
        <p:spPr>
          <a:xfrm>
            <a:off x="642327" y="2919342"/>
            <a:ext cx="228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SPCE model</a:t>
            </a:r>
            <a:r>
              <a:rPr lang="en-US" sz="1400" i="1" baseline="30000" dirty="0"/>
              <a:t>1</a:t>
            </a:r>
            <a:endParaRPr lang="en-GB" sz="1400" i="1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52282D-16D6-4290-AB76-23AA7E92CC1D}"/>
              </a:ext>
            </a:extLst>
          </p:cNvPr>
          <p:cNvSpPr txBox="1"/>
          <p:nvPr/>
        </p:nvSpPr>
        <p:spPr>
          <a:xfrm>
            <a:off x="658069" y="5547628"/>
            <a:ext cx="228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Monticelli</a:t>
            </a:r>
            <a:r>
              <a:rPr lang="en-US" sz="1400" i="1" dirty="0"/>
              <a:t> model</a:t>
            </a:r>
            <a:r>
              <a:rPr lang="en-US" sz="1400" i="1" baseline="30000" dirty="0"/>
              <a:t>2</a:t>
            </a:r>
            <a:endParaRPr lang="en-GB" sz="1400" i="1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DB96C-0101-4DDF-8238-B06835D6119A}"/>
              </a:ext>
            </a:extLst>
          </p:cNvPr>
          <p:cNvSpPr/>
          <p:nvPr/>
        </p:nvSpPr>
        <p:spPr>
          <a:xfrm>
            <a:off x="1006393" y="6288765"/>
            <a:ext cx="10084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Berendsen, Herman JC, J. Raul </a:t>
            </a:r>
            <a:r>
              <a:rPr lang="en-US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Grigera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and </a:t>
            </a:r>
            <a:r>
              <a:rPr lang="en-US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Tjerk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P. </a:t>
            </a:r>
            <a:r>
              <a:rPr lang="en-US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Straatsma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 Journal of Physical Chemistry 91.24 (1987): 6269-6271</a:t>
            </a:r>
            <a:endParaRPr lang="en-GB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GB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Javanainen</a:t>
            </a:r>
            <a:r>
              <a:rPr lang="en-GB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Matti, </a:t>
            </a:r>
            <a:r>
              <a:rPr lang="en-GB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Ilpo</a:t>
            </a:r>
            <a:r>
              <a:rPr lang="en-GB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Vattulainen</a:t>
            </a:r>
            <a:r>
              <a:rPr lang="en-GB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and Luca </a:t>
            </a:r>
            <a:r>
              <a:rPr lang="en-GB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Monticelli</a:t>
            </a:r>
            <a:r>
              <a:rPr lang="en-GB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 The Journal of Physical Chemistry B 121.3 (2017): 518-528.</a:t>
            </a:r>
          </a:p>
        </p:txBody>
      </p:sp>
    </p:spTree>
    <p:extLst>
      <p:ext uri="{BB962C8B-B14F-4D97-AF65-F5344CB8AC3E}">
        <p14:creationId xmlns:p14="http://schemas.microsoft.com/office/powerpoint/2010/main" val="377896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CE074-8D79-4762-8D0C-629B7E82C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E6994-6BBA-48DE-B099-201EEFF1ECD6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Post-Simulation Analysis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6576E-BDA3-4073-9823-DCA758981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45" y="3484331"/>
            <a:ext cx="5079674" cy="1390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F7C6A-C4AF-441D-8910-1A015780A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45" y="1262524"/>
            <a:ext cx="5360677" cy="718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081AB-49A6-40E9-87AD-9DB16CBF95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4"/>
          <a:stretch/>
        </p:blipFill>
        <p:spPr>
          <a:xfrm>
            <a:off x="1231803" y="2023092"/>
            <a:ext cx="6496487" cy="347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0DCBAE-F9CF-4448-B129-717E4C3995C6}"/>
              </a:ext>
            </a:extLst>
          </p:cNvPr>
          <p:cNvSpPr txBox="1"/>
          <p:nvPr/>
        </p:nvSpPr>
        <p:spPr>
          <a:xfrm>
            <a:off x="1153245" y="3004338"/>
            <a:ext cx="38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squared displacement: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7DDAA-88C7-46D5-8671-D57249E68874}"/>
              </a:ext>
            </a:extLst>
          </p:cNvPr>
          <p:cNvSpPr txBox="1"/>
          <p:nvPr/>
        </p:nvSpPr>
        <p:spPr>
          <a:xfrm>
            <a:off x="1165814" y="5140337"/>
            <a:ext cx="5079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coordinates</a:t>
            </a:r>
          </a:p>
          <a:p>
            <a:r>
              <a:rPr lang="en-US" dirty="0"/>
              <a:t>d = dimensionality</a:t>
            </a:r>
          </a:p>
          <a:p>
            <a:r>
              <a:rPr lang="en-US" dirty="0"/>
              <a:t>N = number of atoms</a:t>
            </a:r>
          </a:p>
          <a:p>
            <a:r>
              <a:rPr lang="en-GB" dirty="0"/>
              <a:t>⟨ ⟩</a:t>
            </a:r>
            <a:r>
              <a:rPr lang="en-GB" baseline="-25000" dirty="0"/>
              <a:t>t0 </a:t>
            </a:r>
            <a:r>
              <a:rPr lang="en-GB" dirty="0"/>
              <a:t>= average over time origins</a:t>
            </a:r>
            <a:endParaRPr lang="en-US" dirty="0"/>
          </a:p>
          <a:p>
            <a:r>
              <a:rPr lang="en-US" dirty="0"/>
              <a:t>  </a:t>
            </a:r>
            <a:endParaRPr lang="en-GB" dirty="0"/>
          </a:p>
        </p:txBody>
      </p:sp>
      <p:pic>
        <p:nvPicPr>
          <p:cNvPr id="12" name="vlc-record-2023-09-25-10h54m01s-diffusion.mp4-">
            <a:hlinkClick r:id="" action="ppaction://media"/>
            <a:extLst>
              <a:ext uri="{FF2B5EF4-FFF2-40B4-BE49-F238E27FC236}">
                <a16:creationId xmlns:a16="http://schemas.microsoft.com/office/drawing/2014/main" id="{BE4C8DF6-646D-4C7A-BC42-39725EE6C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0178" t="22693" r="30177" b="16472"/>
          <a:stretch/>
        </p:blipFill>
        <p:spPr>
          <a:xfrm>
            <a:off x="7987731" y="2370768"/>
            <a:ext cx="3866827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AF4B61-E6B0-4DAA-BDA1-722CD2D577F6}"/>
              </a:ext>
            </a:extLst>
          </p:cNvPr>
          <p:cNvSpPr/>
          <p:nvPr/>
        </p:nvSpPr>
        <p:spPr>
          <a:xfrm>
            <a:off x="1165814" y="353208"/>
            <a:ext cx="8433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</a:rPr>
              <a:t>Post-Simulation Analysis</a:t>
            </a:r>
            <a:endParaRPr lang="en-GB" sz="3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5D8EA-0556-4AC5-8A1D-9BE0CFF4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45" y="4684553"/>
            <a:ext cx="4263941" cy="1205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E0FFFD-7495-464F-A790-78C6DC5B9339}"/>
              </a:ext>
            </a:extLst>
          </p:cNvPr>
          <p:cNvSpPr txBox="1"/>
          <p:nvPr/>
        </p:nvSpPr>
        <p:spPr>
          <a:xfrm>
            <a:off x="7718876" y="3313181"/>
            <a:ext cx="3761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regression model used to calculate diffusion coefficient (D)</a:t>
            </a:r>
            <a:endParaRPr lang="en-GB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36039C-79D7-4B05-AD2F-9C2DDDD70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9" t="11867" b="11530"/>
          <a:stretch/>
        </p:blipFill>
        <p:spPr>
          <a:xfrm>
            <a:off x="6952030" y="951423"/>
            <a:ext cx="5161955" cy="1103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BC2FB-13D2-408C-9F29-0F9F72186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8" y="1517448"/>
            <a:ext cx="5852172" cy="438912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E52415-4862-4512-9618-5203BC00292F}"/>
              </a:ext>
            </a:extLst>
          </p:cNvPr>
          <p:cNvCxnSpPr>
            <a:cxnSpLocks/>
          </p:cNvCxnSpPr>
          <p:nvPr/>
        </p:nvCxnSpPr>
        <p:spPr>
          <a:xfrm flipV="1">
            <a:off x="2434282" y="2884602"/>
            <a:ext cx="3382056" cy="187593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BD52C4-8E10-4DC6-AA4A-F000E8D17BC2}"/>
              </a:ext>
            </a:extLst>
          </p:cNvPr>
          <p:cNvCxnSpPr/>
          <p:nvPr/>
        </p:nvCxnSpPr>
        <p:spPr>
          <a:xfrm>
            <a:off x="2434282" y="3797363"/>
            <a:ext cx="0" cy="147293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1F9190-8598-4FE0-A93E-BB17F37F9B94}"/>
              </a:ext>
            </a:extLst>
          </p:cNvPr>
          <p:cNvCxnSpPr>
            <a:cxnSpLocks/>
          </p:cNvCxnSpPr>
          <p:nvPr/>
        </p:nvCxnSpPr>
        <p:spPr>
          <a:xfrm>
            <a:off x="5886064" y="2464974"/>
            <a:ext cx="0" cy="2793476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75A863-1929-475B-958E-4A64E6F13FF0}"/>
              </a:ext>
            </a:extLst>
          </p:cNvPr>
          <p:cNvSpPr txBox="1"/>
          <p:nvPr/>
        </p:nvSpPr>
        <p:spPr>
          <a:xfrm>
            <a:off x="3502724" y="3061493"/>
            <a:ext cx="2469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  <a:r>
              <a:rPr lang="en-US" sz="2400" b="1" baseline="30000" dirty="0"/>
              <a:t>2</a:t>
            </a:r>
            <a:r>
              <a:rPr lang="en-US" sz="2400" b="1" dirty="0"/>
              <a:t> ≈ 1</a:t>
            </a:r>
            <a:endParaRPr lang="en-GB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2F26E-4E77-46ED-818B-C8517BECB640}"/>
              </a:ext>
            </a:extLst>
          </p:cNvPr>
          <p:cNvSpPr txBox="1"/>
          <p:nvPr/>
        </p:nvSpPr>
        <p:spPr>
          <a:xfrm>
            <a:off x="3232507" y="6285032"/>
            <a:ext cx="6495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Einstein diffusion regime when R</a:t>
            </a:r>
            <a:r>
              <a:rPr lang="en-US" sz="2000" baseline="30000" dirty="0"/>
              <a:t>2</a:t>
            </a:r>
            <a:r>
              <a:rPr lang="en-US" sz="2000" dirty="0"/>
              <a:t> and log-log slope ≈ 1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044927-E114-492D-BC1A-5C9DC5150FEE}"/>
              </a:ext>
            </a:extLst>
          </p:cNvPr>
          <p:cNvSpPr/>
          <p:nvPr/>
        </p:nvSpPr>
        <p:spPr>
          <a:xfrm>
            <a:off x="7645344" y="2483797"/>
            <a:ext cx="4020844" cy="400110"/>
          </a:xfrm>
          <a:prstGeom prst="rect">
            <a:avLst/>
          </a:prstGeom>
          <a:ln>
            <a:solidFill>
              <a:srgbClr val="0177AD"/>
            </a:solidFill>
          </a:ln>
        </p:spPr>
        <p:txBody>
          <a:bodyPr wrap="none">
            <a:spAutoFit/>
          </a:bodyPr>
          <a:lstStyle/>
          <a:p>
            <a:r>
              <a:rPr lang="en-US" sz="2000" dirty="0"/>
              <a:t>from </a:t>
            </a:r>
            <a:r>
              <a:rPr lang="en-US" sz="2000" dirty="0" err="1"/>
              <a:t>scipy.stats</a:t>
            </a:r>
            <a:r>
              <a:rPr lang="en-US" sz="2000" dirty="0"/>
              <a:t> import </a:t>
            </a:r>
            <a:r>
              <a:rPr lang="en-US" sz="2000" b="1" dirty="0" err="1"/>
              <a:t>linregress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6680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4" grpId="0"/>
      <p:bldP spid="25" grpId="0" animBg="1"/>
    </p:bldLst>
  </p:timing>
</p:sld>
</file>

<file path=ppt/theme/theme1.xml><?xml version="1.0" encoding="utf-8"?>
<a:theme xmlns:a="http://schemas.openxmlformats.org/drawingml/2006/main" name="B&amp;D-Powerpoint Template_16x9">
  <a:themeElements>
    <a:clrScheme name="Engineering">
      <a:dk1>
        <a:srgbClr val="2B2B2B"/>
      </a:dk1>
      <a:lt1>
        <a:srgbClr val="FCFFFF"/>
      </a:lt1>
      <a:dk2>
        <a:srgbClr val="2B2B2B"/>
      </a:dk2>
      <a:lt2>
        <a:srgbClr val="FFFFFF"/>
      </a:lt2>
      <a:accent1>
        <a:srgbClr val="0176AD"/>
      </a:accent1>
      <a:accent2>
        <a:srgbClr val="0176AD"/>
      </a:accent2>
      <a:accent3>
        <a:srgbClr val="0176AD"/>
      </a:accent3>
      <a:accent4>
        <a:srgbClr val="0176AD"/>
      </a:accent4>
      <a:accent5>
        <a:srgbClr val="0176AD"/>
      </a:accent5>
      <a:accent6>
        <a:srgbClr val="0176AD"/>
      </a:accent6>
      <a:hlink>
        <a:srgbClr val="0176AD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78688bd-94de-40c2-941d-a8bae3fa1e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35EE6BA710754DA79BC82D954730E1" ma:contentTypeVersion="15" ma:contentTypeDescription="Create a new document." ma:contentTypeScope="" ma:versionID="ed0db34a2e23ef42e216db525dae3d95">
  <xsd:schema xmlns:xsd="http://www.w3.org/2001/XMLSchema" xmlns:xs="http://www.w3.org/2001/XMLSchema" xmlns:p="http://schemas.microsoft.com/office/2006/metadata/properties" xmlns:ns3="b78688bd-94de-40c2-941d-a8bae3fa1ecf" xmlns:ns4="c61481fc-a22a-4a37-b3fd-175a806f8955" targetNamespace="http://schemas.microsoft.com/office/2006/metadata/properties" ma:root="true" ma:fieldsID="d84522298c3f03629f0616f01d339b3e" ns3:_="" ns4:_="">
    <xsd:import namespace="b78688bd-94de-40c2-941d-a8bae3fa1ecf"/>
    <xsd:import namespace="c61481fc-a22a-4a37-b3fd-175a806f89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8688bd-94de-40c2-941d-a8bae3fa1e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481fc-a22a-4a37-b3fd-175a806f895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EC8836-244F-4D06-9A14-97A03F2A4CE7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c61481fc-a22a-4a37-b3fd-175a806f8955"/>
    <ds:schemaRef ds:uri="b78688bd-94de-40c2-941d-a8bae3fa1ecf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3D80EEB-4404-44BB-A1A6-4E6A83F101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8688bd-94de-40c2-941d-a8bae3fa1ecf"/>
    <ds:schemaRef ds:uri="c61481fc-a22a-4a37-b3fd-175a806f89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F9AFCC-1EFC-4512-8940-BC3BAA1EAC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11897</TotalTime>
  <Words>751</Words>
  <Application>Microsoft Office PowerPoint</Application>
  <PresentationFormat>Widescreen</PresentationFormat>
  <Paragraphs>174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Black</vt:lpstr>
      <vt:lpstr>Calibri</vt:lpstr>
      <vt:lpstr>inherit</vt:lpstr>
      <vt:lpstr>Montserrat</vt:lpstr>
      <vt:lpstr>Montserrat Medium</vt:lpstr>
      <vt:lpstr>Open Sans</vt:lpstr>
      <vt:lpstr>Segoe UI</vt:lpstr>
      <vt:lpstr>System Font Regular</vt:lpstr>
      <vt:lpstr>Wingdings</vt:lpstr>
      <vt:lpstr>B&amp;D-Powerpoint 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lastModifiedBy>Nisha Middleton</cp:lastModifiedBy>
  <cp:revision>95</cp:revision>
  <dcterms:created xsi:type="dcterms:W3CDTF">2020-02-05T16:03:23Z</dcterms:created>
  <dcterms:modified xsi:type="dcterms:W3CDTF">2023-09-25T18:53:26Z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0x010100D435EE6BA710754DA79BC82D954730E1</vt:lpwstr>
  </property>
</Properties>
</file>